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oboto Slab"/>
      <p:regular r:id="rId22"/>
      <p:bold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Source Code Pro"/>
      <p:regular r:id="rId32"/>
      <p:bold r:id="rId33"/>
      <p:italic r:id="rId34"/>
      <p:boldItalic r:id="rId35"/>
    </p:embeddedFont>
    <p:embeddedFont>
      <p:font typeface="Helvetica Neue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0" roundtripDataSignature="AMtx7mhHiFN91KRBGakV/4edC+9a15Al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4.xml"/><Relationship Id="rId22" Type="http://schemas.openxmlformats.org/officeDocument/2006/relationships/font" Target="fonts/RobotoSlab-regular.fntdata"/><Relationship Id="rId21" Type="http://schemas.openxmlformats.org/officeDocument/2006/relationships/slide" Target="slides/slide15.xml"/><Relationship Id="rId24" Type="http://schemas.openxmlformats.org/officeDocument/2006/relationships/font" Target="fonts/Roboto-regular.fntdata"/><Relationship Id="rId23" Type="http://schemas.openxmlformats.org/officeDocument/2006/relationships/font" Target="fonts/RobotoSlab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5.xml"/><Relationship Id="rId33" Type="http://schemas.openxmlformats.org/officeDocument/2006/relationships/font" Target="fonts/SourceCodePro-bold.fntdata"/><Relationship Id="rId10" Type="http://schemas.openxmlformats.org/officeDocument/2006/relationships/slide" Target="slides/slide4.xml"/><Relationship Id="rId32" Type="http://schemas.openxmlformats.org/officeDocument/2006/relationships/font" Target="fonts/SourceCodePro-regular.fntdata"/><Relationship Id="rId13" Type="http://schemas.openxmlformats.org/officeDocument/2006/relationships/slide" Target="slides/slide7.xml"/><Relationship Id="rId35" Type="http://schemas.openxmlformats.org/officeDocument/2006/relationships/font" Target="fonts/SourceCodePro-boldItalic.fntdata"/><Relationship Id="rId12" Type="http://schemas.openxmlformats.org/officeDocument/2006/relationships/slide" Target="slides/slide6.xml"/><Relationship Id="rId34" Type="http://schemas.openxmlformats.org/officeDocument/2006/relationships/font" Target="fonts/SourceCodePro-italic.fntdata"/><Relationship Id="rId15" Type="http://schemas.openxmlformats.org/officeDocument/2006/relationships/slide" Target="slides/slide9.xml"/><Relationship Id="rId37" Type="http://schemas.openxmlformats.org/officeDocument/2006/relationships/font" Target="fonts/HelveticaNeue-bold.fntdata"/><Relationship Id="rId14" Type="http://schemas.openxmlformats.org/officeDocument/2006/relationships/slide" Target="slides/slide8.xml"/><Relationship Id="rId36" Type="http://schemas.openxmlformats.org/officeDocument/2006/relationships/font" Target="fonts/HelveticaNeue-regular.fntdata"/><Relationship Id="rId17" Type="http://schemas.openxmlformats.org/officeDocument/2006/relationships/slide" Target="slides/slide11.xml"/><Relationship Id="rId39" Type="http://schemas.openxmlformats.org/officeDocument/2006/relationships/font" Target="fonts/HelveticaNeue-boldItalic.fntdata"/><Relationship Id="rId16" Type="http://schemas.openxmlformats.org/officeDocument/2006/relationships/slide" Target="slides/slide10.xml"/><Relationship Id="rId38" Type="http://schemas.openxmlformats.org/officeDocument/2006/relationships/font" Target="fonts/HelveticaNeue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gif>
</file>

<file path=ppt/media/image22.jpg>
</file>

<file path=ppt/media/image23.gif>
</file>

<file path=ppt/media/image24.gif>
</file>

<file path=ppt/media/image25.png>
</file>

<file path=ppt/media/image26.png>
</file>

<file path=ppt/media/image27.gif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d8b42d14b4_0_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d8b42d14b4_0_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63ca09587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d63ca09587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e6047bfb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e6047bfb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e6047bfb1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e6047bfb1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d63ca0958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d63ca0958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8b42d14b4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d8b42d14b4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8b42d14b4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d8b42d14b4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8b42d14b4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d8b42d14b4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8b42d14b4_0_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d8b42d14b4_0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d8b42d14b4_0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d8b42d14b4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62cbbd2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d62cbbd2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d8b42d14b4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d8b42d14b4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d8b42d14b4_0_7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d8b42d14b4_0_7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13.jpg"/><Relationship Id="rId5" Type="http://schemas.openxmlformats.org/officeDocument/2006/relationships/image" Target="../media/image7.jpg"/><Relationship Id="rId6" Type="http://schemas.openxmlformats.org/officeDocument/2006/relationships/image" Target="../media/image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1" name="Google Shape;16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5" name="Google Shape;165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6" name="Google Shape;16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9" name="Google Shape;169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0" name="Google Shape;1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" name="Google Shape;1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7" name="Google Shape;1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gif"/><Relationship Id="rId4" Type="http://schemas.openxmlformats.org/officeDocument/2006/relationships/image" Target="../media/image23.gif"/><Relationship Id="rId5" Type="http://schemas.openxmlformats.org/officeDocument/2006/relationships/image" Target="../media/image27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gif"/><Relationship Id="rId4" Type="http://schemas.openxmlformats.org/officeDocument/2006/relationships/image" Target="../media/image27.gif"/><Relationship Id="rId5" Type="http://schemas.openxmlformats.org/officeDocument/2006/relationships/image" Target="../media/image2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nltk.org/" TargetMode="External"/><Relationship Id="rId4" Type="http://schemas.openxmlformats.org/officeDocument/2006/relationships/hyperlink" Target="https://spacy.io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Introduction to NLP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d8b42d14b4_0_714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BAG OF WORDS PROBLEMS:</a:t>
            </a:r>
            <a:endParaRPr sz="2300"/>
          </a:p>
        </p:txBody>
      </p:sp>
      <p:sp>
        <p:nvSpPr>
          <p:cNvPr id="276" name="Google Shape;276;gd8b42d14b4_0_714"/>
          <p:cNvSpPr txBox="1"/>
          <p:nvPr/>
        </p:nvSpPr>
        <p:spPr>
          <a:xfrm>
            <a:off x="806575" y="1421050"/>
            <a:ext cx="7523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only keep track of the most frequent words, not the context.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relationship and position of the words of the words don’t make a difference, we can’t keep track of irony.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63ca09587_1_3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BAG OF WORDS IMPROVEMENT:</a:t>
            </a:r>
            <a:endParaRPr sz="2300"/>
          </a:p>
        </p:txBody>
      </p:sp>
      <p:sp>
        <p:nvSpPr>
          <p:cNvPr id="282" name="Google Shape;282;gd63ca09587_1_3"/>
          <p:cNvSpPr txBox="1"/>
          <p:nvPr/>
        </p:nvSpPr>
        <p:spPr>
          <a:xfrm>
            <a:off x="806575" y="1421050"/>
            <a:ext cx="7523400" cy="23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use tuples of words centered around a given word: n-grams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1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‘I would like to be a data scientist’</a:t>
            </a:r>
            <a:endParaRPr b="0" i="1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2-grams: (I, would), (would, like), (like, to), (to, be), (be, a)....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3-grams: (I, would, like), (would, like, to),....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Problems: we have much more combinations = N^2 (N = number of possible words)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e6047bfb16_0_0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BEYOND BAG OF WORDS: TF-IDF TRANSFORMATION</a:t>
            </a:r>
            <a:endParaRPr sz="2300"/>
          </a:p>
        </p:txBody>
      </p:sp>
      <p:sp>
        <p:nvSpPr>
          <p:cNvPr id="288" name="Google Shape;288;ge6047bfb16_0_0"/>
          <p:cNvSpPr txBox="1"/>
          <p:nvPr/>
        </p:nvSpPr>
        <p:spPr>
          <a:xfrm>
            <a:off x="806575" y="1421050"/>
            <a:ext cx="7523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the word is an article, then it will appear a lot of times in the sentence. However, this doesn’t mean that this word is relevant.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compensate for this, an improved metrics is called the TF-IDF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TF-IDF is computed for each word and is made of the multiplication of two terms: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TF = 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erm 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requency = number of times that a given word appears in a sentence -&gt; </a:t>
            </a:r>
            <a:r>
              <a:rPr b="1" i="0" lang="en" sz="14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normalize by length of the sentence</a:t>
            </a:r>
            <a:endParaRPr b="1" i="0" sz="1400" u="none" cap="none" strike="noStrike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IDF = 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nverse 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ocument 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requency = number of sentences / number of sentences that contain the given word -&gt; </a:t>
            </a:r>
            <a:r>
              <a:rPr b="1" i="0" lang="en" sz="14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normalize by (document frequency)^-1</a:t>
            </a:r>
            <a:endParaRPr b="1" i="0" sz="1400" u="none" cap="none" strike="noStrike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9" name="Google Shape;289;ge6047bfb1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22538" y="3498775"/>
            <a:ext cx="1788450" cy="50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ge6047bfb1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04763" y="3432875"/>
            <a:ext cx="2006649" cy="50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ge6047bfb16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40450" y="4128450"/>
            <a:ext cx="5406750" cy="34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e6047bfb16_0_8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TF-IDF: AN EXAMPLE</a:t>
            </a:r>
            <a:endParaRPr sz="2300"/>
          </a:p>
        </p:txBody>
      </p:sp>
      <p:sp>
        <p:nvSpPr>
          <p:cNvPr id="297" name="Google Shape;297;ge6047bfb16_0_8"/>
          <p:cNvSpPr txBox="1"/>
          <p:nvPr/>
        </p:nvSpPr>
        <p:spPr>
          <a:xfrm>
            <a:off x="806575" y="1421050"/>
            <a:ext cx="7523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sentence contains the word “dog” 3 times and it has 10 words.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TF(sentence, “dog”) = 3/10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documents contains 10M of sentences and only 1K contain the word “dog”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IDF(“dog”) = log(10000000/1000) = log(10000) = 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TF-IDF(“dog”) = TF * IDF = (3/10)*4 = 12/10 = 1.2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approach can be applied to 1-grams, 2-grams, 3-grams,...etc.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8" name="Google Shape;298;ge6047bfb16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22538" y="3498775"/>
            <a:ext cx="1788450" cy="50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ge6047bfb16_0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40450" y="4128450"/>
            <a:ext cx="5406750" cy="34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ge6047bfb16_0_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67925" y="3434075"/>
            <a:ext cx="2083828" cy="50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63ca09587_2_0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PYTHON LIBRARIES FOR NLP:</a:t>
            </a:r>
            <a:endParaRPr sz="2300"/>
          </a:p>
        </p:txBody>
      </p:sp>
      <p:sp>
        <p:nvSpPr>
          <p:cNvPr id="306" name="Google Shape;306;gd63ca09587_2_0"/>
          <p:cNvSpPr txBox="1"/>
          <p:nvPr/>
        </p:nvSpPr>
        <p:spPr>
          <a:xfrm>
            <a:off x="806575" y="1421050"/>
            <a:ext cx="7523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NLTK ( really heavy, several GB, not easy installations ) </a:t>
            </a: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Official documentation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Spacy ( lighter ) </a:t>
            </a: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Official documentation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Considerations: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Usually those libraries uses different databases “corpus” for every language and topic ( a legal text is not the same as an sports one 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can create your own “corpus” specific for your dataset.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8b42d14b4_0_583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WHAT IS?</a:t>
            </a:r>
            <a:endParaRPr sz="2300"/>
          </a:p>
        </p:txBody>
      </p:sp>
      <p:sp>
        <p:nvSpPr>
          <p:cNvPr id="226" name="Google Shape;226;gd8b42d14b4_0_583"/>
          <p:cNvSpPr txBox="1"/>
          <p:nvPr/>
        </p:nvSpPr>
        <p:spPr>
          <a:xfrm>
            <a:off x="810300" y="2247775"/>
            <a:ext cx="7523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Making computers understand text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Switching text to numbers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8b42d14b4_0_670"/>
          <p:cNvSpPr txBox="1"/>
          <p:nvPr>
            <p:ph type="title"/>
          </p:nvPr>
        </p:nvSpPr>
        <p:spPr>
          <a:xfrm>
            <a:off x="535650" y="811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APPLICATIONS:</a:t>
            </a:r>
            <a:endParaRPr b="1" sz="2300">
              <a:solidFill>
                <a:srgbClr val="2DC5FA"/>
              </a:solidFill>
            </a:endParaRPr>
          </a:p>
        </p:txBody>
      </p:sp>
      <p:sp>
        <p:nvSpPr>
          <p:cNvPr id="232" name="Google Shape;232;gd8b42d14b4_0_670"/>
          <p:cNvSpPr txBox="1"/>
          <p:nvPr>
            <p:ph idx="1" type="body"/>
          </p:nvPr>
        </p:nvSpPr>
        <p:spPr>
          <a:xfrm>
            <a:off x="459450" y="1428975"/>
            <a:ext cx="8315700" cy="33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91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5"/>
              <a:buFont typeface="Montserrat"/>
              <a:buChar char="●"/>
            </a:pPr>
            <a:r>
              <a:rPr lang="en" sz="2004">
                <a:latin typeface="Montserrat"/>
                <a:ea typeface="Montserrat"/>
                <a:cs typeface="Montserrat"/>
                <a:sym typeface="Montserrat"/>
              </a:rPr>
              <a:t>Email spam filters</a:t>
            </a:r>
            <a:endParaRPr sz="2004">
              <a:latin typeface="Montserrat"/>
              <a:ea typeface="Montserrat"/>
              <a:cs typeface="Montserrat"/>
              <a:sym typeface="Montserrat"/>
            </a:endParaRPr>
          </a:p>
          <a:p>
            <a:pPr indent="-355854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4"/>
              <a:buFont typeface="Montserrat"/>
              <a:buChar char="●"/>
            </a:pPr>
            <a:r>
              <a:rPr lang="en" sz="2004">
                <a:latin typeface="Montserrat"/>
                <a:ea typeface="Montserrat"/>
                <a:cs typeface="Montserrat"/>
                <a:sym typeface="Montserrat"/>
              </a:rPr>
              <a:t>Predictive text</a:t>
            </a:r>
            <a:endParaRPr sz="2004">
              <a:latin typeface="Montserrat"/>
              <a:ea typeface="Montserrat"/>
              <a:cs typeface="Montserrat"/>
              <a:sym typeface="Montserrat"/>
            </a:endParaRPr>
          </a:p>
          <a:p>
            <a:pPr indent="-355854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4"/>
              <a:buFont typeface="Montserrat"/>
              <a:buChar char="●"/>
            </a:pPr>
            <a:r>
              <a:rPr lang="en" sz="2004">
                <a:latin typeface="Montserrat"/>
                <a:ea typeface="Montserrat"/>
                <a:cs typeface="Montserrat"/>
                <a:sym typeface="Montserrat"/>
              </a:rPr>
              <a:t>Language translations</a:t>
            </a:r>
            <a:endParaRPr sz="2004">
              <a:latin typeface="Montserrat"/>
              <a:ea typeface="Montserrat"/>
              <a:cs typeface="Montserrat"/>
              <a:sym typeface="Montserrat"/>
            </a:endParaRPr>
          </a:p>
          <a:p>
            <a:pPr indent="-355854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4"/>
              <a:buFont typeface="Montserrat"/>
              <a:buChar char="●"/>
            </a:pPr>
            <a:r>
              <a:rPr lang="en" sz="2004">
                <a:latin typeface="Montserrat"/>
                <a:ea typeface="Montserrat"/>
                <a:cs typeface="Montserrat"/>
                <a:sym typeface="Montserrat"/>
              </a:rPr>
              <a:t>Spell checking</a:t>
            </a:r>
            <a:endParaRPr sz="2004">
              <a:latin typeface="Montserrat"/>
              <a:ea typeface="Montserrat"/>
              <a:cs typeface="Montserrat"/>
              <a:sym typeface="Montserrat"/>
            </a:endParaRPr>
          </a:p>
          <a:p>
            <a:pPr indent="-355854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4"/>
              <a:buFont typeface="Montserrat"/>
              <a:buChar char="●"/>
            </a:pPr>
            <a:r>
              <a:rPr lang="en" sz="2004">
                <a:latin typeface="Montserrat"/>
                <a:ea typeface="Montserrat"/>
                <a:cs typeface="Montserrat"/>
                <a:sym typeface="Montserrat"/>
              </a:rPr>
              <a:t>Sentiment analysis</a:t>
            </a:r>
            <a:endParaRPr sz="2004">
              <a:latin typeface="Montserrat"/>
              <a:ea typeface="Montserrat"/>
              <a:cs typeface="Montserrat"/>
              <a:sym typeface="Montserrat"/>
            </a:endParaRPr>
          </a:p>
          <a:p>
            <a:pPr indent="-355854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4"/>
              <a:buFont typeface="Montserrat"/>
              <a:buChar char="●"/>
            </a:pPr>
            <a:r>
              <a:rPr lang="en" sz="2004">
                <a:latin typeface="Montserrat"/>
                <a:ea typeface="Montserrat"/>
                <a:cs typeface="Montserrat"/>
                <a:sym typeface="Montserrat"/>
              </a:rPr>
              <a:t>Social media monitoring</a:t>
            </a:r>
            <a:endParaRPr sz="2004">
              <a:latin typeface="Montserrat"/>
              <a:ea typeface="Montserrat"/>
              <a:cs typeface="Montserrat"/>
              <a:sym typeface="Montserrat"/>
            </a:endParaRPr>
          </a:p>
          <a:p>
            <a:pPr indent="-355853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4"/>
              <a:buFont typeface="Montserrat"/>
              <a:buChar char="●"/>
            </a:pPr>
            <a:r>
              <a:rPr lang="en" sz="2004">
                <a:latin typeface="Montserrat"/>
                <a:ea typeface="Montserrat"/>
                <a:cs typeface="Montserrat"/>
                <a:sym typeface="Montserrat"/>
              </a:rPr>
              <a:t>….</a:t>
            </a:r>
            <a:endParaRPr sz="2004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604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604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8b42d14b4_0_588"/>
          <p:cNvSpPr txBox="1"/>
          <p:nvPr>
            <p:ph type="title"/>
          </p:nvPr>
        </p:nvSpPr>
        <p:spPr>
          <a:xfrm>
            <a:off x="688050" y="1040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BASIC APPROACH: BAG OF WORDS</a:t>
            </a:r>
            <a:endParaRPr b="1" sz="2300">
              <a:solidFill>
                <a:srgbClr val="2DC5FA"/>
              </a:solidFill>
            </a:endParaRPr>
          </a:p>
        </p:txBody>
      </p:sp>
      <p:sp>
        <p:nvSpPr>
          <p:cNvPr id="238" name="Google Shape;238;gd8b42d14b4_0_588"/>
          <p:cNvSpPr txBox="1"/>
          <p:nvPr/>
        </p:nvSpPr>
        <p:spPr>
          <a:xfrm>
            <a:off x="753675" y="1917250"/>
            <a:ext cx="7497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Cast sentences into numbers ( one sentence, one observation )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order to do that, we can consider a sentence as one categorical column and use: ONE-HOT-ENCODING ( dummify ) for every possible word in the sentence.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Problems: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possible number of words ( tokens ) in a sentence is huge! We will have thousands of new columns in the dataframe.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duplicated words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8b42d14b4_0_679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TOKENIZATION</a:t>
            </a:r>
            <a:endParaRPr sz="2300"/>
          </a:p>
        </p:txBody>
      </p:sp>
      <p:sp>
        <p:nvSpPr>
          <p:cNvPr id="244" name="Google Shape;244;gd8b42d14b4_0_679"/>
          <p:cNvSpPr txBox="1"/>
          <p:nvPr/>
        </p:nvSpPr>
        <p:spPr>
          <a:xfrm>
            <a:off x="806575" y="1421050"/>
            <a:ext cx="7523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gets every word of the sentence into a new element of a list, nor only the unique ones, so the list will have duplicates.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d8b42d14b4_0_679"/>
          <p:cNvSpPr txBox="1"/>
          <p:nvPr/>
        </p:nvSpPr>
        <p:spPr>
          <a:xfrm>
            <a:off x="819150" y="2953600"/>
            <a:ext cx="7505700" cy="13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['It', 'gets', 'every', 'word', </a:t>
            </a:r>
            <a:r>
              <a:rPr b="0" i="0" lang="en" sz="1700" u="none" cap="none" strike="noStrike">
                <a:solidFill>
                  <a:srgbClr val="233A44"/>
                </a:solidFill>
                <a:highlight>
                  <a:srgbClr val="FCE5CD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'of'</a:t>
            </a:r>
            <a:r>
              <a:rPr b="0" i="0" lang="en" sz="17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'the', 'sentence', 'into', </a:t>
            </a:r>
            <a:r>
              <a:rPr b="0" i="0" lang="en" sz="1700" u="none" cap="none" strike="noStrike">
                <a:solidFill>
                  <a:srgbClr val="233A44"/>
                </a:solidFill>
                <a:highlight>
                  <a:srgbClr val="FFF2CC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'a'</a:t>
            </a:r>
            <a:r>
              <a:rPr b="0" i="0" lang="en" sz="17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'new', 'element', </a:t>
            </a:r>
            <a:r>
              <a:rPr b="0" i="0" lang="en" sz="1700" u="none" cap="none" strike="noStrike">
                <a:solidFill>
                  <a:srgbClr val="233A44"/>
                </a:solidFill>
                <a:highlight>
                  <a:srgbClr val="FCE5CD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'of'</a:t>
            </a:r>
            <a:r>
              <a:rPr b="0" i="0" lang="en" sz="17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</a:t>
            </a:r>
            <a:r>
              <a:rPr b="0" i="0" lang="en" sz="1700" u="none" cap="none" strike="noStrike">
                <a:solidFill>
                  <a:srgbClr val="233A44"/>
                </a:solidFill>
                <a:highlight>
                  <a:srgbClr val="FFF2CC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'a'</a:t>
            </a:r>
            <a:r>
              <a:rPr b="0" i="0" lang="en" sz="17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</a:t>
            </a:r>
            <a:r>
              <a:rPr b="0" i="0" lang="en" sz="1700" u="none" cap="none" strike="noStrike">
                <a:solidFill>
                  <a:srgbClr val="233A44"/>
                </a:solidFill>
                <a:highlight>
                  <a:srgbClr val="C9DAF8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'list'</a:t>
            </a:r>
            <a:r>
              <a:rPr b="0" i="0" lang="en" sz="17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</a:t>
            </a:r>
            <a:r>
              <a:rPr b="0" i="0" lang="en" sz="1700" u="none" cap="none" strike="noStrike">
                <a:solidFill>
                  <a:srgbClr val="233A44"/>
                </a:solidFill>
                <a:highlight>
                  <a:srgbClr val="D9EAD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','</a:t>
            </a:r>
            <a:r>
              <a:rPr b="0" i="0" lang="en" sz="17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'not', 'only', 'the', 'unique', 'ones', </a:t>
            </a:r>
            <a:r>
              <a:rPr b="0" i="0" lang="en" sz="1700" u="none" cap="none" strike="noStrike">
                <a:solidFill>
                  <a:srgbClr val="233A44"/>
                </a:solidFill>
                <a:highlight>
                  <a:srgbClr val="D9EAD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','</a:t>
            </a:r>
            <a:r>
              <a:rPr b="0" i="0" lang="en" sz="17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'so', 'the', </a:t>
            </a:r>
            <a:r>
              <a:rPr b="0" i="0" lang="en" sz="1700" u="none" cap="none" strike="noStrike">
                <a:solidFill>
                  <a:srgbClr val="233A44"/>
                </a:solidFill>
                <a:highlight>
                  <a:srgbClr val="C9DAF8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'list'</a:t>
            </a:r>
            <a:r>
              <a:rPr b="0" i="0" lang="en" sz="17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'will', 'have', 'duplicates', '.']</a:t>
            </a:r>
            <a:endParaRPr b="0" i="0" sz="1700" u="none" cap="none" strike="noStrike">
              <a:solidFill>
                <a:srgbClr val="233A44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8b42d14b4_0_684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DATA CLEANING:</a:t>
            </a:r>
            <a:endParaRPr sz="2300"/>
          </a:p>
        </p:txBody>
      </p:sp>
      <p:sp>
        <p:nvSpPr>
          <p:cNvPr id="251" name="Google Shape;251;gd8b42d14b4_0_684"/>
          <p:cNvSpPr txBox="1"/>
          <p:nvPr/>
        </p:nvSpPr>
        <p:spPr>
          <a:xfrm>
            <a:off x="806575" y="1421050"/>
            <a:ext cx="7523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use this approach, we need to: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Drop special characters: punctuation, exclamations,...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Drop too many spaces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Drop numbers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Lowercase all the words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Drop stop words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Lemmatization / stemmer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d62cbbd2b6_0_0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STOPWORDS:</a:t>
            </a:r>
            <a:endParaRPr sz="2300"/>
          </a:p>
        </p:txBody>
      </p:sp>
      <p:sp>
        <p:nvSpPr>
          <p:cNvPr id="257" name="Google Shape;257;gd62cbbd2b6_0_0"/>
          <p:cNvSpPr txBox="1"/>
          <p:nvPr/>
        </p:nvSpPr>
        <p:spPr>
          <a:xfrm>
            <a:off x="806575" y="1421050"/>
            <a:ext cx="7523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want to keep only “meaningful words”: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Drop 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 articles, prepositions,...)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d62cbbd2b6_0_0"/>
          <p:cNvSpPr txBox="1"/>
          <p:nvPr/>
        </p:nvSpPr>
        <p:spPr>
          <a:xfrm>
            <a:off x="1047750" y="2176150"/>
            <a:ext cx="7101000" cy="21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['i', 'me', 'my', 'myself', </a:t>
            </a:r>
            <a:r>
              <a:rPr b="0" i="0" lang="en" sz="1200" u="none" cap="none" strike="noStrike">
                <a:solidFill>
                  <a:srgbClr val="233A44"/>
                </a:solidFill>
                <a:highlight>
                  <a:srgbClr val="F4CCCC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'we'</a:t>
            </a:r>
            <a:r>
              <a:rPr b="0" i="0" lang="en" sz="12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'our', 'ours', 'ourselves', 'you', "you're", "you've", "you'll", "you'd", 'your', 'yours', 'yourself', 'yourselves', 'he', 'him', 'his', 'himself', 'she', "she's", 'her', 'hers', 'herself', 'it', "it's", 'its', 'itself', 'they', 'them', 'their', 'theirs', 'themselves', 'what', 'which', 'who', 'whom', 'this', 'that', "that'll", 'these', 'those', 'am', 'is', 'are', 'was', 'were', 'be', 'been', 'being', </a:t>
            </a:r>
            <a:r>
              <a:rPr b="0" i="0" lang="en" sz="1200" u="none" cap="none" strike="noStrike">
                <a:solidFill>
                  <a:srgbClr val="233A44"/>
                </a:solidFill>
                <a:highlight>
                  <a:srgbClr val="F4CCCC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'have'</a:t>
            </a:r>
            <a:r>
              <a:rPr b="0" i="0" lang="en" sz="12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'has', 'had', 'having', 'do', 'does', 'did', 'doing', </a:t>
            </a:r>
            <a:r>
              <a:rPr b="0" i="0" lang="en" sz="1200" u="none" cap="none" strike="noStrike">
                <a:solidFill>
                  <a:srgbClr val="233A44"/>
                </a:solidFill>
                <a:highlight>
                  <a:srgbClr val="F4CCCC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'a'</a:t>
            </a:r>
            <a:r>
              <a:rPr b="0" i="0" lang="en" sz="12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'an', </a:t>
            </a:r>
            <a:r>
              <a:rPr b="0" i="0" lang="en" sz="1200" u="none" cap="none" strike="noStrike">
                <a:solidFill>
                  <a:srgbClr val="233A44"/>
                </a:solidFill>
                <a:highlight>
                  <a:srgbClr val="F4CCCC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'the'</a:t>
            </a:r>
            <a:r>
              <a:rPr b="0" i="0" lang="en" sz="12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</a:t>
            </a:r>
            <a:r>
              <a:rPr b="0" i="0" lang="en" sz="1200" u="none" cap="none" strike="noStrike">
                <a:solidFill>
                  <a:srgbClr val="233A44"/>
                </a:solidFill>
                <a:highlight>
                  <a:srgbClr val="F4CCCC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'and'</a:t>
            </a:r>
            <a:r>
              <a:rPr b="0" i="0" lang="en" sz="12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'but', 'if', 'or', 'because', 'as', 'until', 'while', </a:t>
            </a:r>
            <a:r>
              <a:rPr b="0" i="0" lang="en" sz="1200" u="none" cap="none" strike="noStrike">
                <a:solidFill>
                  <a:srgbClr val="233A44"/>
                </a:solidFill>
                <a:highlight>
                  <a:srgbClr val="F4CCCC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'of'</a:t>
            </a:r>
            <a:r>
              <a:rPr b="0" i="0" lang="en" sz="12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'at', 'by', 'for', 'with', 'about', 'against', 'between', 'into', 'through', 'during', 'before', 'after', 'above', 'below', 'to', 'from', 'up', 'down', </a:t>
            </a:r>
            <a:r>
              <a:rPr b="0" i="0" lang="en" sz="1200" u="none" cap="none" strike="noStrike">
                <a:solidFill>
                  <a:srgbClr val="233A44"/>
                </a:solidFill>
                <a:highlight>
                  <a:srgbClr val="F4CCCC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'in'</a:t>
            </a:r>
            <a:r>
              <a:rPr b="0" i="0" lang="en" sz="1200" u="none" cap="none" strike="noStrike">
                <a:solidFill>
                  <a:srgbClr val="233A44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'out', 'on', ...]</a:t>
            </a:r>
            <a:endParaRPr b="0" i="0" sz="1200" u="none" cap="none" strike="noStrike">
              <a:solidFill>
                <a:srgbClr val="233A44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d8b42d14b4_0_700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STEMMING:</a:t>
            </a:r>
            <a:endParaRPr sz="2300"/>
          </a:p>
        </p:txBody>
      </p:sp>
      <p:sp>
        <p:nvSpPr>
          <p:cNvPr id="264" name="Google Shape;264;gd8b42d14b4_0_700"/>
          <p:cNvSpPr txBox="1"/>
          <p:nvPr/>
        </p:nvSpPr>
        <p:spPr>
          <a:xfrm>
            <a:off x="806575" y="1421050"/>
            <a:ext cx="7523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don’t want derivative words, we want the stem of the word: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Picture, pictures, ….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Leader, leaders,...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d8b42d14b4_0_707"/>
          <p:cNvSpPr txBox="1"/>
          <p:nvPr>
            <p:ph type="title"/>
          </p:nvPr>
        </p:nvSpPr>
        <p:spPr>
          <a:xfrm>
            <a:off x="556675" y="77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300">
                <a:solidFill>
                  <a:srgbClr val="2DC5FA"/>
                </a:solidFill>
              </a:rPr>
              <a:t>WORD FREQUENCY:</a:t>
            </a:r>
            <a:endParaRPr sz="2300"/>
          </a:p>
        </p:txBody>
      </p:sp>
      <p:sp>
        <p:nvSpPr>
          <p:cNvPr id="270" name="Google Shape;270;gd8b42d14b4_0_707"/>
          <p:cNvSpPr txBox="1"/>
          <p:nvPr/>
        </p:nvSpPr>
        <p:spPr>
          <a:xfrm>
            <a:off x="806575" y="1421050"/>
            <a:ext cx="7523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Initially we wanted to dummify the stems, but...only the presence of each stem or the frequency of each stem in the sentence?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an stem appears five times, then five.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